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8" r:id="rId2"/>
    <p:sldId id="259" r:id="rId3"/>
    <p:sldId id="264" r:id="rId4"/>
    <p:sldId id="263" r:id="rId5"/>
    <p:sldId id="262" r:id="rId6"/>
    <p:sldId id="265" r:id="rId7"/>
    <p:sldId id="267" r:id="rId8"/>
    <p:sldId id="268" r:id="rId9"/>
    <p:sldId id="266" r:id="rId10"/>
    <p:sldId id="260" r:id="rId11"/>
    <p:sldId id="26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2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59D16-0745-4146-87B7-A3527531F620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7CE5EA-7532-49F8-8444-2D8E05329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485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C095678-25B0-49BF-85DA-7C0D29FD0749}" type="slidenum">
              <a:rPr lang="en-US" altLang="en-US" sz="1000">
                <a:solidFill>
                  <a:srgbClr val="000000"/>
                </a:solidFill>
              </a:rPr>
              <a:pPr/>
              <a:t>1</a:t>
            </a:fld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39788" y="444500"/>
            <a:ext cx="5124450" cy="3843338"/>
          </a:xfrm>
          <a:ln cap="flat"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598988"/>
            <a:ext cx="5643563" cy="3890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45978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19C5B9F-B1F4-4A1B-9F1B-07652F0DDB84}" type="slidenum">
              <a:rPr lang="en-US" altLang="en-US" sz="1000">
                <a:solidFill>
                  <a:srgbClr val="000000"/>
                </a:solidFill>
              </a:rPr>
              <a:pPr/>
              <a:t>10</a:t>
            </a:fld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96913"/>
            <a:ext cx="4581525" cy="3435350"/>
          </a:xfrm>
          <a:ln cap="flat"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664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78E5414-5DE9-4FE7-A9BF-19FC7FB8910C}" type="slidenum">
              <a:rPr lang="en-US" altLang="en-US" sz="1000">
                <a:solidFill>
                  <a:srgbClr val="000000"/>
                </a:solidFill>
              </a:rPr>
              <a:pPr/>
              <a:t>2</a:t>
            </a:fld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96913"/>
            <a:ext cx="4581525" cy="3435350"/>
          </a:xfrm>
          <a:ln cap="flat"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0141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78E5414-5DE9-4FE7-A9BF-19FC7FB8910C}" type="slidenum">
              <a:rPr lang="en-US" altLang="en-US" sz="1000">
                <a:solidFill>
                  <a:srgbClr val="000000"/>
                </a:solidFill>
              </a:rPr>
              <a:pPr/>
              <a:t>3</a:t>
            </a:fld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96913"/>
            <a:ext cx="4581525" cy="3435350"/>
          </a:xfrm>
          <a:ln cap="flat"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0592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78E5414-5DE9-4FE7-A9BF-19FC7FB8910C}" type="slidenum">
              <a:rPr lang="en-US" altLang="en-US" sz="1000">
                <a:solidFill>
                  <a:srgbClr val="000000"/>
                </a:solidFill>
              </a:rPr>
              <a:pPr/>
              <a:t>4</a:t>
            </a:fld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96913"/>
            <a:ext cx="4581525" cy="3435350"/>
          </a:xfrm>
          <a:ln cap="flat"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5628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78E5414-5DE9-4FE7-A9BF-19FC7FB8910C}" type="slidenum">
              <a:rPr lang="en-US" altLang="en-US" sz="1000">
                <a:solidFill>
                  <a:srgbClr val="000000"/>
                </a:solidFill>
              </a:rPr>
              <a:pPr/>
              <a:t>5</a:t>
            </a:fld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96913"/>
            <a:ext cx="4581525" cy="3435350"/>
          </a:xfrm>
          <a:ln cap="flat"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0910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78E5414-5DE9-4FE7-A9BF-19FC7FB8910C}" type="slidenum">
              <a:rPr lang="en-US" altLang="en-US" sz="1000">
                <a:solidFill>
                  <a:srgbClr val="000000"/>
                </a:solidFill>
              </a:rPr>
              <a:pPr/>
              <a:t>6</a:t>
            </a:fld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96913"/>
            <a:ext cx="4581525" cy="3435350"/>
          </a:xfrm>
          <a:ln cap="flat"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8923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78E5414-5DE9-4FE7-A9BF-19FC7FB8910C}" type="slidenum">
              <a:rPr lang="en-US" altLang="en-US" sz="1000">
                <a:solidFill>
                  <a:srgbClr val="000000"/>
                </a:solidFill>
              </a:rPr>
              <a:pPr/>
              <a:t>7</a:t>
            </a:fld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96913"/>
            <a:ext cx="4581525" cy="3435350"/>
          </a:xfrm>
          <a:ln cap="flat"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3024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78E5414-5DE9-4FE7-A9BF-19FC7FB8910C}" type="slidenum">
              <a:rPr lang="en-US" altLang="en-US" sz="1000">
                <a:solidFill>
                  <a:srgbClr val="000000"/>
                </a:solidFill>
              </a:rPr>
              <a:pPr/>
              <a:t>8</a:t>
            </a:fld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96913"/>
            <a:ext cx="4581525" cy="3435350"/>
          </a:xfrm>
          <a:ln cap="flat"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6282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78E5414-5DE9-4FE7-A9BF-19FC7FB8910C}" type="slidenum">
              <a:rPr lang="en-US" altLang="en-US" sz="1000">
                <a:solidFill>
                  <a:srgbClr val="000000"/>
                </a:solidFill>
              </a:rPr>
              <a:pPr/>
              <a:t>9</a:t>
            </a:fld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96913"/>
            <a:ext cx="4581525" cy="3435350"/>
          </a:xfrm>
          <a:ln cap="flat"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2421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BAA617-E6D7-4B54-B5FE-37E2BCF5407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878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1E1F79-8869-4913-AFE5-FEDF6D39A53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769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C4D0F9-5FE3-4C6D-8691-13044111663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966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71628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910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41910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57600"/>
            <a:ext cx="41910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B81214-8F5A-4FE8-8433-F45E131B40B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697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71628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910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1910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7DBF6C-ABEB-4C7D-B446-D7B711F640D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450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71628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910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219200"/>
            <a:ext cx="4191000" cy="47244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FA92B4-E7D4-41EB-8C66-7C4B16DD9A3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414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C37932-4781-41B0-BD09-ED504C3D18B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689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2B8E62-2345-4E28-857E-C25416111AF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68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FD910F-CEFC-4E00-8539-76E790DE4F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500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CA6D8C-984D-4E84-BC81-714410D87F4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69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0476CD-46CE-4D6C-B09F-FDF52056498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679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943817-73EB-4E0C-8D08-D26DD66C6C3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5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0EA8AE-D6DE-4DDD-9CAA-5CEE65869DB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188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3254EA-CAA0-4129-8179-567ABF7C383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601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7EE4D619-6107-4894-8FE5-F28F01B444AD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152400"/>
            <a:ext cx="7162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534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Line 7"/>
          <p:cNvSpPr>
            <a:spLocks noChangeShapeType="1"/>
          </p:cNvSpPr>
          <p:nvPr/>
        </p:nvSpPr>
        <p:spPr bwMode="auto">
          <a:xfrm>
            <a:off x="304800" y="1066800"/>
            <a:ext cx="853440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Line 8"/>
          <p:cNvSpPr>
            <a:spLocks noChangeShapeType="1"/>
          </p:cNvSpPr>
          <p:nvPr/>
        </p:nvSpPr>
        <p:spPr bwMode="auto">
          <a:xfrm>
            <a:off x="304800" y="6019800"/>
            <a:ext cx="85344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304800" y="6096000"/>
            <a:ext cx="85344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4" name="Object 10"/>
          <p:cNvGraphicFramePr>
            <a:graphicFrameLocks/>
          </p:cNvGraphicFramePr>
          <p:nvPr/>
        </p:nvGraphicFramePr>
        <p:xfrm>
          <a:off x="304801" y="134938"/>
          <a:ext cx="1168400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Document" r:id="rId17" imgW="1168200" imgH="882360" progId="Word.Document.6">
                  <p:embed/>
                </p:oleObj>
              </mc:Choice>
              <mc:Fallback>
                <p:oleObj name="Document" r:id="rId17" imgW="1168200" imgH="882360" progId="Word.Document.6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1" y="134938"/>
                        <a:ext cx="1168400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6" name="Picture 11"/>
          <p:cNvPicPr>
            <a:picLocks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2" y="6105529"/>
            <a:ext cx="18256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1578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Arial" charset="0"/>
        </a:defRPr>
      </a:lvl5pPr>
      <a:lvl6pPr marL="457189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Arial" charset="0"/>
        </a:defRPr>
      </a:lvl6pPr>
      <a:lvl7pPr marL="914377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Arial" charset="0"/>
        </a:defRPr>
      </a:lvl7pPr>
      <a:lvl8pPr marL="1371566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Arial" charset="0"/>
        </a:defRPr>
      </a:lvl8pPr>
      <a:lvl9pPr marL="1828754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Arial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anose="05000000000000000000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Symbol" panose="05050102010706020507" pitchFamily="18" charset="2"/>
        <a:buChar char="-"/>
        <a:defRPr sz="1600" b="1">
          <a:solidFill>
            <a:schemeClr val="tx1"/>
          </a:solidFill>
          <a:latin typeface="+mn-lt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1400" i="1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1400">
          <a:solidFill>
            <a:schemeClr val="tx1"/>
          </a:solidFill>
          <a:latin typeface="+mn-lt"/>
        </a:defRPr>
      </a:lvl5pPr>
      <a:lvl6pPr marL="2514537" indent="-228594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1400">
          <a:solidFill>
            <a:schemeClr val="tx1"/>
          </a:solidFill>
          <a:latin typeface="+mn-lt"/>
        </a:defRPr>
      </a:lvl6pPr>
      <a:lvl7pPr marL="2971726" indent="-228594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1400">
          <a:solidFill>
            <a:schemeClr val="tx1"/>
          </a:solidFill>
          <a:latin typeface="+mn-lt"/>
        </a:defRPr>
      </a:lvl7pPr>
      <a:lvl8pPr marL="3428914" indent="-228594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1400">
          <a:solidFill>
            <a:schemeClr val="tx1"/>
          </a:solidFill>
          <a:latin typeface="+mn-lt"/>
        </a:defRPr>
      </a:lvl8pPr>
      <a:lvl9pPr marL="3886103" indent="-228594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586918" y="321579"/>
            <a:ext cx="7228339" cy="585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9" rIns="92075" bIns="46039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We Shouldn’t have Been Surprised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2301F7-69BC-4A9F-BD9D-262A8905CB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67925" y="1754347"/>
            <a:ext cx="4773340" cy="3580006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EFEC9F07-8D74-43D1-A34E-5C5EE7068B8C}"/>
              </a:ext>
            </a:extLst>
          </p:cNvPr>
          <p:cNvSpPr txBox="1">
            <a:spLocks noChangeArrowheads="1"/>
          </p:cNvSpPr>
          <p:nvPr/>
        </p:nvSpPr>
        <p:spPr>
          <a:xfrm>
            <a:off x="4026715" y="1981898"/>
            <a:ext cx="4788542" cy="2894203"/>
          </a:xfrm>
          <a:prstGeom prst="rect">
            <a:avLst/>
          </a:prstGeom>
          <a:noFill/>
        </p:spPr>
        <p:txBody>
          <a:bodyPr/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600" b="1">
                <a:solidFill>
                  <a:schemeClr val="tx1"/>
                </a:solidFill>
                <a:latin typeface="+mn-lt"/>
              </a:defRPr>
            </a:lvl2pPr>
            <a:lvl3pPr marL="1142971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1400" i="1">
                <a:solidFill>
                  <a:schemeClr val="tx1"/>
                </a:solidFill>
                <a:latin typeface="+mn-lt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5pPr>
            <a:lvl6pPr marL="2514537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3428914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400" kern="0" dirty="0"/>
              <a:t>Almost 15 years ago I had a conversation with a government representative regarding the oxygen supply and a Pandemic.</a:t>
            </a:r>
          </a:p>
          <a:p>
            <a:r>
              <a:rPr lang="en-US" altLang="en-US" sz="2400" kern="0" dirty="0"/>
              <a:t>We discussed the limitations of the bulk oxygen system</a:t>
            </a:r>
          </a:p>
          <a:p>
            <a:pPr>
              <a:buClr>
                <a:schemeClr val="tx2"/>
              </a:buClr>
              <a:buFontTx/>
              <a:buChar char="»"/>
            </a:pPr>
            <a:endParaRPr lang="en-US" altLang="en-US" sz="1400" b="0" i="1" kern="0" dirty="0"/>
          </a:p>
        </p:txBody>
      </p:sp>
    </p:spTree>
    <p:extLst>
      <p:ext uri="{BB962C8B-B14F-4D97-AF65-F5344CB8AC3E}">
        <p14:creationId xmlns:p14="http://schemas.microsoft.com/office/powerpoint/2010/main" val="179546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US" altLang="en-US" sz="3600" dirty="0"/>
              <a:t>Think Before you Act!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0C86E6-F1D6-4C78-BA50-664FC65FB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532" y="1097908"/>
            <a:ext cx="3687487" cy="491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782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3536E-ED05-4D92-AEFD-696A896B5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CGA Standards for COVID-19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7700B-B83D-4B1A-A578-2680E8B71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3400" dirty="0"/>
              <a:t>The following CGA publications provide guidance on topics related to the industry’s response to the novel Coronavirus (COVID-19) pandemic.</a:t>
            </a:r>
          </a:p>
          <a:p>
            <a:endParaRPr lang="en-US" sz="3400" dirty="0"/>
          </a:p>
          <a:p>
            <a:r>
              <a:rPr lang="en-US" sz="3400" dirty="0"/>
              <a:t>CGA P-83, Guidelines for Cleaning Externally Contaminated Medical Gas Containers</a:t>
            </a:r>
          </a:p>
          <a:p>
            <a:r>
              <a:rPr lang="en-US" sz="3400" dirty="0"/>
              <a:t>CGA SA-35, Safety Alert, Cleaning of Cylinders Returned from Healthcare Facilities During a Pandemic</a:t>
            </a:r>
          </a:p>
          <a:p>
            <a:r>
              <a:rPr lang="en-US" sz="3400" dirty="0"/>
              <a:t>CGA C-10, Guideline to Prepare Cylinders and Tubes for Gas Service and Changes in Gas Service</a:t>
            </a:r>
          </a:p>
          <a:p>
            <a:r>
              <a:rPr lang="en-US" sz="3400" dirty="0"/>
              <a:t>CGA M-18, Standard for the Change of Product and Change of Grade for High Pressure and Refrigerated Liquid Containers</a:t>
            </a:r>
          </a:p>
          <a:p>
            <a:r>
              <a:rPr lang="en-US" sz="3400" dirty="0"/>
              <a:t>CGA SA-36, Safety Alert, Cylinder and Cryogenic Container Issue Related to Cylinder Conversion and Filling During the COVID-19 Crisis (1st ed)</a:t>
            </a:r>
          </a:p>
          <a:p>
            <a:r>
              <a:rPr lang="en-US" sz="3400" dirty="0"/>
              <a:t>CGA SA-37, Safety Alert, Medical Oxygen Supply System Issues During the COVID-19 Crisis (1st ed)</a:t>
            </a:r>
          </a:p>
        </p:txBody>
      </p:sp>
    </p:spTree>
    <p:extLst>
      <p:ext uri="{BB962C8B-B14F-4D97-AF65-F5344CB8AC3E}">
        <p14:creationId xmlns:p14="http://schemas.microsoft.com/office/powerpoint/2010/main" val="2738896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762000"/>
          </a:xfrm>
          <a:noFill/>
        </p:spPr>
        <p:txBody>
          <a:bodyPr/>
          <a:lstStyle/>
          <a:p>
            <a:pPr algn="ctr"/>
            <a:r>
              <a:rPr lang="en-US" altLang="en-US" sz="3600" dirty="0"/>
              <a:t>Weak Links in the Chain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55744"/>
            <a:ext cx="4955097" cy="4418202"/>
          </a:xfrm>
          <a:noFill/>
        </p:spPr>
        <p:txBody>
          <a:bodyPr/>
          <a:lstStyle/>
          <a:p>
            <a:r>
              <a:rPr lang="en-US" altLang="en-US" sz="2800" dirty="0"/>
              <a:t>Primary supply </a:t>
            </a:r>
          </a:p>
          <a:p>
            <a:pPr lvl="1">
              <a:buClr>
                <a:srgbClr val="0000FF"/>
              </a:buClr>
            </a:pPr>
            <a:r>
              <a:rPr lang="en-US" altLang="en-US" sz="2400" dirty="0">
                <a:solidFill>
                  <a:srgbClr val="000000"/>
                </a:solidFill>
              </a:rPr>
              <a:t>Once a monthly delivery is optimal and most major gas suppliers try to design for this size. </a:t>
            </a:r>
          </a:p>
          <a:p>
            <a:pPr lvl="1">
              <a:buClr>
                <a:srgbClr val="0000FF"/>
              </a:buClr>
            </a:pPr>
            <a:r>
              <a:rPr lang="en-US" altLang="en-US" sz="2400" dirty="0">
                <a:solidFill>
                  <a:srgbClr val="000000"/>
                </a:solidFill>
              </a:rPr>
              <a:t>LOX trailers are limited to</a:t>
            </a:r>
            <a:r>
              <a:rPr lang="en-US" altLang="en-US" sz="3600" dirty="0">
                <a:solidFill>
                  <a:srgbClr val="000000"/>
                </a:solidFill>
              </a:rPr>
              <a:t> </a:t>
            </a:r>
            <a:r>
              <a:rPr lang="en-US" altLang="en-US" sz="3600" baseline="-25000" dirty="0">
                <a:solidFill>
                  <a:srgbClr val="000000"/>
                </a:solidFill>
              </a:rPr>
              <a:t>͌</a:t>
            </a:r>
            <a:r>
              <a:rPr lang="en-US" altLang="en-US" sz="5400" baseline="-25000" dirty="0">
                <a:solidFill>
                  <a:srgbClr val="000000"/>
                </a:solidFill>
              </a:rPr>
              <a:t> </a:t>
            </a:r>
            <a:r>
              <a:rPr lang="en-US" altLang="en-US" sz="2400" dirty="0">
                <a:solidFill>
                  <a:srgbClr val="000000"/>
                </a:solidFill>
              </a:rPr>
              <a:t>6000 gal. (</a:t>
            </a:r>
            <a:r>
              <a:rPr lang="en-US" altLang="en-US" sz="2400" baseline="-25000" dirty="0">
                <a:solidFill>
                  <a:srgbClr val="000000"/>
                </a:solidFill>
              </a:rPr>
              <a:t>͌</a:t>
            </a:r>
            <a:r>
              <a:rPr lang="en-US" altLang="en-US" sz="4000" baseline="-25000" dirty="0">
                <a:solidFill>
                  <a:srgbClr val="000000"/>
                </a:solidFill>
              </a:rPr>
              <a:t> </a:t>
            </a:r>
            <a:r>
              <a:rPr lang="en-US" altLang="en-US" sz="2400" dirty="0">
                <a:solidFill>
                  <a:srgbClr val="000000"/>
                </a:solidFill>
              </a:rPr>
              <a:t>690,000 </a:t>
            </a:r>
            <a:r>
              <a:rPr lang="en-US" altLang="en-US" sz="2400" dirty="0" err="1">
                <a:solidFill>
                  <a:srgbClr val="000000"/>
                </a:solidFill>
              </a:rPr>
              <a:t>scf</a:t>
            </a:r>
            <a:r>
              <a:rPr lang="en-US" altLang="en-US" sz="2400" dirty="0">
                <a:solidFill>
                  <a:srgbClr val="000000"/>
                </a:solidFill>
              </a:rPr>
              <a:t>)</a:t>
            </a:r>
          </a:p>
          <a:p>
            <a:r>
              <a:rPr lang="en-US" altLang="en-US" sz="2800" dirty="0"/>
              <a:t>The primary supply is not usually the weakest link in the chain.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54D2F9-1440-4D26-B0E7-6701E3119A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246" y="1219200"/>
            <a:ext cx="2320954" cy="469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57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762000"/>
          </a:xfrm>
          <a:noFill/>
        </p:spPr>
        <p:txBody>
          <a:bodyPr/>
          <a:lstStyle/>
          <a:p>
            <a:pPr algn="ctr"/>
            <a:r>
              <a:rPr lang="en-US" altLang="en-US" sz="3600" dirty="0"/>
              <a:t>Weak Links in the Chain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799"/>
            <a:ext cx="6188279" cy="4939718"/>
          </a:xfrm>
          <a:noFill/>
        </p:spPr>
        <p:txBody>
          <a:bodyPr/>
          <a:lstStyle/>
          <a:p>
            <a:pPr lvl="1"/>
            <a:endParaRPr lang="en-US" altLang="en-US" sz="200" dirty="0"/>
          </a:p>
          <a:p>
            <a:r>
              <a:rPr lang="en-US" altLang="en-US" sz="2800" dirty="0"/>
              <a:t>Reserve Supply</a:t>
            </a:r>
          </a:p>
          <a:p>
            <a:pPr lvl="1"/>
            <a:r>
              <a:rPr lang="en-US" altLang="en-US" sz="2400" dirty="0"/>
              <a:t>Code requires alarming at “one average days supply”</a:t>
            </a:r>
          </a:p>
          <a:p>
            <a:pPr lvl="1"/>
            <a:r>
              <a:rPr lang="en-US" altLang="en-US" sz="2400" dirty="0"/>
              <a:t>This alarm setpoint needs to take into account </a:t>
            </a:r>
          </a:p>
          <a:p>
            <a:pPr lvl="2"/>
            <a:r>
              <a:rPr lang="en-US" altLang="en-US" sz="2000" dirty="0"/>
              <a:t>Tank heal (Unusable product)</a:t>
            </a:r>
          </a:p>
          <a:p>
            <a:pPr lvl="2"/>
            <a:r>
              <a:rPr lang="en-US" altLang="en-US" sz="2000" dirty="0"/>
              <a:t>Saturated gas. </a:t>
            </a:r>
            <a:r>
              <a:rPr lang="en-US" altLang="en-US" sz="3200" b="1" i="0" baseline="-25000" dirty="0">
                <a:solidFill>
                  <a:srgbClr val="000000"/>
                </a:solidFill>
                <a:ea typeface="+mn-ea"/>
                <a:cs typeface="+mn-cs"/>
              </a:rPr>
              <a:t>͌</a:t>
            </a:r>
            <a:r>
              <a:rPr lang="en-US" altLang="en-US" sz="4800" b="1" i="0" baseline="-2500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altLang="en-US" sz="2000" dirty="0"/>
              <a:t>96 </a:t>
            </a:r>
            <a:r>
              <a:rPr lang="en-US" altLang="en-US" sz="2000" dirty="0" err="1"/>
              <a:t>scf</a:t>
            </a:r>
            <a:r>
              <a:rPr lang="en-US" altLang="en-US" sz="2000" dirty="0"/>
              <a:t>/gal vs. </a:t>
            </a:r>
            <a:r>
              <a:rPr lang="en-US" altLang="en-US" sz="3200" b="1" i="0" baseline="-25000" dirty="0">
                <a:solidFill>
                  <a:srgbClr val="000000"/>
                </a:solidFill>
              </a:rPr>
              <a:t>͌</a:t>
            </a:r>
            <a:r>
              <a:rPr lang="en-US" altLang="en-US" sz="4800" b="1" i="0" baseline="-25000" dirty="0">
                <a:solidFill>
                  <a:srgbClr val="000000"/>
                </a:solidFill>
              </a:rPr>
              <a:t> </a:t>
            </a:r>
            <a:r>
              <a:rPr lang="en-US" altLang="en-US" sz="2000" dirty="0"/>
              <a:t>115 </a:t>
            </a:r>
            <a:r>
              <a:rPr lang="en-US" altLang="en-US" sz="2000" dirty="0" err="1"/>
              <a:t>scf</a:t>
            </a:r>
            <a:r>
              <a:rPr lang="en-US" altLang="en-US" sz="2000" dirty="0"/>
              <a:t>/gal </a:t>
            </a:r>
            <a:endParaRPr lang="en-US" altLang="en-US" sz="2400" dirty="0"/>
          </a:p>
          <a:p>
            <a:pPr lvl="1"/>
            <a:r>
              <a:rPr lang="en-US" altLang="en-US" sz="2400" dirty="0"/>
              <a:t>Most suppliers require 72 hours</a:t>
            </a:r>
          </a:p>
          <a:p>
            <a:r>
              <a:rPr lang="en-US" altLang="en-US" sz="2800" dirty="0">
                <a:solidFill>
                  <a:srgbClr val="000000"/>
                </a:solidFill>
              </a:rPr>
              <a:t>The reserve supply is also not usually the weakest link in the chain.</a:t>
            </a:r>
          </a:p>
          <a:p>
            <a:pPr lvl="1"/>
            <a:endParaRPr lang="en-US" altLang="en-US"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CF64D4-D0B0-4547-B8F5-7CFF5775C2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303" y="1628149"/>
            <a:ext cx="1895632" cy="360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86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762000"/>
          </a:xfrm>
          <a:noFill/>
        </p:spPr>
        <p:txBody>
          <a:bodyPr/>
          <a:lstStyle/>
          <a:p>
            <a:pPr algn="ctr"/>
            <a:r>
              <a:rPr lang="en-US" altLang="en-US" sz="3600" dirty="0"/>
              <a:t>Weak Links in the Chain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4443369" cy="4724400"/>
          </a:xfrm>
          <a:noFill/>
        </p:spPr>
        <p:txBody>
          <a:bodyPr/>
          <a:lstStyle/>
          <a:p>
            <a:r>
              <a:rPr lang="en-US" altLang="en-US" sz="2000" dirty="0"/>
              <a:t>System regulators</a:t>
            </a:r>
          </a:p>
          <a:p>
            <a:pPr lvl="1">
              <a:buClr>
                <a:srgbClr val="0000FF"/>
              </a:buClr>
            </a:pPr>
            <a:r>
              <a:rPr lang="en-US" altLang="en-US" sz="2800" baseline="-25000" dirty="0">
                <a:solidFill>
                  <a:srgbClr val="000000"/>
                </a:solidFill>
              </a:rPr>
              <a:t> </a:t>
            </a:r>
            <a:r>
              <a:rPr lang="en-US" altLang="en-US" sz="1800" dirty="0">
                <a:solidFill>
                  <a:srgbClr val="000000"/>
                </a:solidFill>
              </a:rPr>
              <a:t>Typical 1” </a:t>
            </a:r>
            <a:r>
              <a:rPr lang="en-US" altLang="en-US" sz="1800" dirty="0" err="1">
                <a:solidFill>
                  <a:srgbClr val="000000"/>
                </a:solidFill>
              </a:rPr>
              <a:t>Generant</a:t>
            </a:r>
            <a:r>
              <a:rPr lang="en-US" altLang="en-US" sz="1800" dirty="0">
                <a:solidFill>
                  <a:srgbClr val="000000"/>
                </a:solidFill>
              </a:rPr>
              <a:t>/Rego</a:t>
            </a:r>
            <a:r>
              <a:rPr lang="en-US" altLang="en-US" sz="2800" baseline="-25000" dirty="0">
                <a:solidFill>
                  <a:srgbClr val="000000"/>
                </a:solidFill>
              </a:rPr>
              <a:t>  ͌</a:t>
            </a:r>
            <a:r>
              <a:rPr lang="en-US" altLang="en-US" sz="4400" baseline="-25000" dirty="0">
                <a:solidFill>
                  <a:srgbClr val="000000"/>
                </a:solidFill>
              </a:rPr>
              <a:t> </a:t>
            </a:r>
            <a:r>
              <a:rPr lang="en-US" altLang="en-US" sz="1800" dirty="0">
                <a:solidFill>
                  <a:srgbClr val="000000"/>
                </a:solidFill>
              </a:rPr>
              <a:t>17,000 </a:t>
            </a:r>
            <a:r>
              <a:rPr lang="en-US" altLang="en-US" sz="1800" dirty="0" err="1">
                <a:solidFill>
                  <a:srgbClr val="000000"/>
                </a:solidFill>
              </a:rPr>
              <a:t>scfh</a:t>
            </a:r>
            <a:r>
              <a:rPr lang="en-US" altLang="en-US" sz="1800" dirty="0">
                <a:solidFill>
                  <a:srgbClr val="000000"/>
                </a:solidFill>
              </a:rPr>
              <a:t> in oxygen service</a:t>
            </a:r>
            <a:endParaRPr lang="en-US" altLang="en-US" sz="400" dirty="0"/>
          </a:p>
          <a:p>
            <a:pPr lvl="1">
              <a:buClr>
                <a:srgbClr val="0000FF"/>
              </a:buClr>
            </a:pPr>
            <a:r>
              <a:rPr lang="en-US" altLang="en-US" sz="1800" dirty="0">
                <a:solidFill>
                  <a:srgbClr val="000000"/>
                </a:solidFill>
              </a:rPr>
              <a:t>Diaphragms and seats are rated for -40°F to +165°F.</a:t>
            </a:r>
          </a:p>
          <a:p>
            <a:pPr lvl="1">
              <a:buClr>
                <a:srgbClr val="0000FF"/>
              </a:buClr>
            </a:pPr>
            <a:r>
              <a:rPr lang="en-US" altLang="en-US" sz="1800" dirty="0">
                <a:solidFill>
                  <a:srgbClr val="000000"/>
                </a:solidFill>
              </a:rPr>
              <a:t>High flow applications </a:t>
            </a:r>
            <a:r>
              <a:rPr lang="en-US" altLang="en-US" sz="1800" dirty="0">
                <a:solidFill>
                  <a:srgbClr val="FF0000"/>
                </a:solidFill>
              </a:rPr>
              <a:t>XXXXX </a:t>
            </a:r>
            <a:r>
              <a:rPr lang="en-US" altLang="en-US" sz="1800" dirty="0">
                <a:solidFill>
                  <a:srgbClr val="000000"/>
                </a:solidFill>
              </a:rPr>
              <a:t>pilot operated regulators are used.</a:t>
            </a:r>
          </a:p>
          <a:p>
            <a:pPr lvl="1">
              <a:buClr>
                <a:srgbClr val="0000FF"/>
              </a:buClr>
            </a:pPr>
            <a:endParaRPr lang="en-US" altLang="en-US" sz="1800" dirty="0">
              <a:solidFill>
                <a:srgbClr val="000000"/>
              </a:solidFill>
            </a:endParaRPr>
          </a:p>
          <a:p>
            <a:pPr lvl="0">
              <a:buClr>
                <a:srgbClr val="FF0000"/>
              </a:buClr>
            </a:pPr>
            <a:r>
              <a:rPr lang="en-US" altLang="en-US" sz="2000" dirty="0">
                <a:solidFill>
                  <a:srgbClr val="000000"/>
                </a:solidFill>
              </a:rPr>
              <a:t>While regulators can be a wink link they are not the weakest link in the chain.</a:t>
            </a:r>
          </a:p>
          <a:p>
            <a:pPr lvl="1">
              <a:buClr>
                <a:srgbClr val="0000FF"/>
              </a:buClr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605BA4-68D4-4040-A554-A9F7E9B671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520" y="1388785"/>
            <a:ext cx="3917968" cy="428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32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762000"/>
          </a:xfrm>
          <a:noFill/>
        </p:spPr>
        <p:txBody>
          <a:bodyPr/>
          <a:lstStyle/>
          <a:p>
            <a:pPr algn="ctr"/>
            <a:r>
              <a:rPr lang="en-US" altLang="en-US" sz="3600" dirty="0"/>
              <a:t>Weak Links in the Chain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761" y="1412147"/>
            <a:ext cx="5402857" cy="4309145"/>
          </a:xfrm>
          <a:noFill/>
        </p:spPr>
        <p:txBody>
          <a:bodyPr/>
          <a:lstStyle/>
          <a:p>
            <a:r>
              <a:rPr lang="en-US" altLang="en-US" sz="2800" dirty="0"/>
              <a:t>Vaporizers</a:t>
            </a:r>
          </a:p>
          <a:p>
            <a:pPr lvl="1"/>
            <a:r>
              <a:rPr lang="en-US" altLang="en-US" sz="2400" dirty="0"/>
              <a:t>The problem child</a:t>
            </a:r>
          </a:p>
          <a:p>
            <a:pPr lvl="1"/>
            <a:r>
              <a:rPr lang="en-US" altLang="en-US" sz="2400" dirty="0"/>
              <a:t>Industry rating is at 70°F / 8 hours / 70%RH</a:t>
            </a:r>
          </a:p>
          <a:p>
            <a:pPr lvl="1"/>
            <a:r>
              <a:rPr lang="en-US" altLang="en-US" sz="2400" dirty="0"/>
              <a:t>At rated capacity output is 20°F below ambient</a:t>
            </a:r>
          </a:p>
          <a:p>
            <a:pPr lvl="1"/>
            <a:r>
              <a:rPr lang="en-US" altLang="en-US" sz="2400" dirty="0"/>
              <a:t>Capacities decrease:</a:t>
            </a:r>
          </a:p>
          <a:p>
            <a:pPr lvl="2"/>
            <a:r>
              <a:rPr lang="en-US" altLang="en-US" sz="2000" dirty="0"/>
              <a:t> With extended run time</a:t>
            </a:r>
          </a:p>
          <a:p>
            <a:pPr lvl="2"/>
            <a:r>
              <a:rPr lang="en-US" altLang="en-US" sz="2000" dirty="0"/>
              <a:t>Lack of air circulation</a:t>
            </a:r>
          </a:p>
          <a:p>
            <a:pPr lvl="2"/>
            <a:r>
              <a:rPr lang="en-US" altLang="en-US" sz="2000" dirty="0"/>
              <a:t>Lack of sun exposure</a:t>
            </a:r>
            <a:endParaRPr lang="en-US" altLang="en-US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81B88E-B446-4C25-A20C-91DB69C2CA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15248" y="1933311"/>
            <a:ext cx="4724400" cy="313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56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762000"/>
          </a:xfrm>
          <a:noFill/>
        </p:spPr>
        <p:txBody>
          <a:bodyPr/>
          <a:lstStyle/>
          <a:p>
            <a:pPr algn="ctr"/>
            <a:r>
              <a:rPr lang="en-US" altLang="en-US" sz="3600" dirty="0"/>
              <a:t>Weak Links in the Chain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761" y="1319167"/>
            <a:ext cx="5402857" cy="4367868"/>
          </a:xfrm>
          <a:noFill/>
        </p:spPr>
        <p:txBody>
          <a:bodyPr/>
          <a:lstStyle/>
          <a:p>
            <a:r>
              <a:rPr lang="en-US" altLang="en-US" sz="2800" dirty="0"/>
              <a:t>Vaporizers</a:t>
            </a:r>
          </a:p>
          <a:p>
            <a:pPr lvl="1"/>
            <a:r>
              <a:rPr lang="en-US" altLang="en-US" sz="2400" dirty="0"/>
              <a:t>Proper sizing is critical</a:t>
            </a:r>
          </a:p>
          <a:p>
            <a:pPr lvl="1"/>
            <a:r>
              <a:rPr lang="en-US" altLang="en-US" sz="2400" dirty="0"/>
              <a:t>While there are sizing programs it is the old adage, “Garbage in garbage out”</a:t>
            </a:r>
          </a:p>
          <a:p>
            <a:pPr lvl="1"/>
            <a:r>
              <a:rPr lang="en-US" altLang="en-US" sz="2400" dirty="0"/>
              <a:t>Use rates typically based on historical usage, with some adders. </a:t>
            </a:r>
          </a:p>
          <a:p>
            <a:pPr lvl="0">
              <a:buClr>
                <a:srgbClr val="FF0000"/>
              </a:buClr>
            </a:pPr>
            <a:r>
              <a:rPr lang="en-US" altLang="en-US" sz="2800" dirty="0">
                <a:solidFill>
                  <a:srgbClr val="000000"/>
                </a:solidFill>
              </a:rPr>
              <a:t>The vaporizers are the weakest link in the chain.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81B88E-B446-4C25-A20C-91DB69C2CA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15248" y="1933311"/>
            <a:ext cx="4724400" cy="313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67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762000"/>
          </a:xfrm>
          <a:noFill/>
        </p:spPr>
        <p:txBody>
          <a:bodyPr/>
          <a:lstStyle/>
          <a:p>
            <a:pPr algn="ctr"/>
            <a:r>
              <a:rPr lang="en-US" altLang="en-US" sz="3600" dirty="0"/>
              <a:t>Short Term Solution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873925"/>
            <a:ext cx="5147694" cy="1597407"/>
          </a:xfrm>
          <a:noFill/>
        </p:spPr>
        <p:txBody>
          <a:bodyPr/>
          <a:lstStyle/>
          <a:p>
            <a:r>
              <a:rPr lang="en-US" altLang="en-US" sz="4400" dirty="0"/>
              <a:t>Increase air circulation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A6418C-7676-41C5-AEF1-C323E962A3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6140" y="1785635"/>
            <a:ext cx="4626528" cy="346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96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762000"/>
          </a:xfrm>
          <a:noFill/>
        </p:spPr>
        <p:txBody>
          <a:bodyPr/>
          <a:lstStyle/>
          <a:p>
            <a:pPr algn="ctr"/>
            <a:r>
              <a:rPr lang="en-US" altLang="en-US" sz="3600" dirty="0"/>
              <a:t>Short Term Solution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9292"/>
            <a:ext cx="8788515" cy="1107347"/>
          </a:xfrm>
          <a:noFill/>
        </p:spPr>
        <p:txBody>
          <a:bodyPr/>
          <a:lstStyle/>
          <a:p>
            <a:pPr algn="ctr"/>
            <a:r>
              <a:rPr lang="en-US" altLang="en-US" sz="2800" dirty="0"/>
              <a:t>Deice the vaporizer</a:t>
            </a:r>
          </a:p>
          <a:p>
            <a:pPr algn="ctr"/>
            <a:r>
              <a:rPr lang="en-US" altLang="en-US" sz="2800" dirty="0"/>
              <a:t> </a:t>
            </a:r>
            <a:r>
              <a:rPr lang="en-US" altLang="en-US" sz="3600" dirty="0"/>
              <a:t>NOT LIKE THIS!!!!!</a:t>
            </a:r>
            <a:endParaRPr lang="en-US" alt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111F1B-4C6A-4608-B371-91369B270F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812" y="2256639"/>
            <a:ext cx="4827564" cy="374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41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762000"/>
          </a:xfrm>
          <a:noFill/>
        </p:spPr>
        <p:txBody>
          <a:bodyPr/>
          <a:lstStyle/>
          <a:p>
            <a:pPr algn="ctr"/>
            <a:r>
              <a:rPr lang="en-US" altLang="en-US" sz="3600" dirty="0"/>
              <a:t>Long Term Solution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30324"/>
            <a:ext cx="5577979" cy="4302151"/>
          </a:xfrm>
          <a:noFill/>
        </p:spPr>
        <p:txBody>
          <a:bodyPr/>
          <a:lstStyle/>
          <a:p>
            <a:r>
              <a:rPr lang="en-US" altLang="en-US" sz="2800" dirty="0"/>
              <a:t>Resize based on the lessons learned.</a:t>
            </a:r>
          </a:p>
          <a:p>
            <a:r>
              <a:rPr lang="en-US" altLang="en-US" sz="2800" dirty="0"/>
              <a:t> Consider Switching </a:t>
            </a:r>
          </a:p>
          <a:p>
            <a:pPr lvl="1"/>
            <a:r>
              <a:rPr lang="en-US" altLang="en-US" sz="2400" dirty="0"/>
              <a:t>Allows a vaporizer to defrost</a:t>
            </a:r>
          </a:p>
          <a:p>
            <a:pPr lvl="1"/>
            <a:r>
              <a:rPr lang="en-US" altLang="en-US" sz="2400" dirty="0"/>
              <a:t>Easier to defrost heavily iced vaporizer</a:t>
            </a:r>
          </a:p>
          <a:p>
            <a:pPr lvl="0">
              <a:buClr>
                <a:srgbClr val="FF0000"/>
              </a:buClr>
            </a:pPr>
            <a:r>
              <a:rPr lang="en-US" altLang="en-US" sz="2800" dirty="0">
                <a:solidFill>
                  <a:srgbClr val="000000"/>
                </a:solidFill>
              </a:rPr>
              <a:t>Air Circulation</a:t>
            </a:r>
          </a:p>
          <a:p>
            <a:pPr lvl="1">
              <a:buClr>
                <a:srgbClr val="0000FF"/>
              </a:buClr>
            </a:pPr>
            <a:r>
              <a:rPr lang="en-US" altLang="en-US" sz="2400" dirty="0">
                <a:solidFill>
                  <a:srgbClr val="000000"/>
                </a:solidFill>
              </a:rPr>
              <a:t>Allows a vaporizer to defrost</a:t>
            </a:r>
          </a:p>
          <a:p>
            <a:pPr lvl="0">
              <a:buClr>
                <a:srgbClr val="FF0000"/>
              </a:buClr>
            </a:pPr>
            <a:r>
              <a:rPr lang="en-US" altLang="en-US" sz="2800" dirty="0">
                <a:solidFill>
                  <a:srgbClr val="000000"/>
                </a:solidFill>
              </a:rPr>
              <a:t>Consider Powered Vaporizers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C4D167-B07F-4C51-8845-3E25F28D9D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740" y="1273726"/>
            <a:ext cx="2972499" cy="445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31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utoUpdateAnimBg="0"/>
    </p:bldLst>
  </p:timing>
</p:sld>
</file>

<file path=ppt/theme/theme1.xml><?xml version="1.0" encoding="utf-8"?>
<a:theme xmlns:a="http://schemas.openxmlformats.org/drawingml/2006/main" name="MGPHO">
  <a:themeElements>
    <a:clrScheme name="">
      <a:dk1>
        <a:srgbClr val="000000"/>
      </a:dk1>
      <a:lt1>
        <a:srgbClr val="FFFFFF"/>
      </a:lt1>
      <a:dk2>
        <a:srgbClr val="0000FF"/>
      </a:dk2>
      <a:lt2>
        <a:srgbClr val="000080"/>
      </a:lt2>
      <a:accent1>
        <a:srgbClr val="FF00FF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AAFF"/>
      </a:accent5>
      <a:accent6>
        <a:srgbClr val="E70000"/>
      </a:accent6>
      <a:hlink>
        <a:srgbClr val="00FFFF"/>
      </a:hlink>
      <a:folHlink>
        <a:srgbClr val="C0C0C0"/>
      </a:folHlink>
    </a:clrScheme>
    <a:fontScheme name="MGPH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GPHO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GPH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GPHO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GPHO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GPHO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GPHO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GPHO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5912</TotalTime>
  <Words>513</Words>
  <Application>Microsoft Office PowerPoint</Application>
  <PresentationFormat>On-screen Show (4:3)</PresentationFormat>
  <Paragraphs>72</Paragraphs>
  <Slides>11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Symbol</vt:lpstr>
      <vt:lpstr>Times New Roman</vt:lpstr>
      <vt:lpstr>Wingdings</vt:lpstr>
      <vt:lpstr>MGPHO</vt:lpstr>
      <vt:lpstr>Document</vt:lpstr>
      <vt:lpstr>PowerPoint Presentation</vt:lpstr>
      <vt:lpstr>Weak Links in the Chain</vt:lpstr>
      <vt:lpstr>Weak Links in the Chain</vt:lpstr>
      <vt:lpstr>Weak Links in the Chain</vt:lpstr>
      <vt:lpstr>Weak Links in the Chain</vt:lpstr>
      <vt:lpstr>Weak Links in the Chain</vt:lpstr>
      <vt:lpstr>Short Term Solution</vt:lpstr>
      <vt:lpstr>Short Term Solution</vt:lpstr>
      <vt:lpstr>Long Term Solution</vt:lpstr>
      <vt:lpstr>Think Before you Act!</vt:lpstr>
      <vt:lpstr>CGA Standards for COVID-19 Response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rsutter</dc:creator>
  <cp:lastModifiedBy>Chip Moon</cp:lastModifiedBy>
  <cp:revision>26</cp:revision>
  <dcterms:created xsi:type="dcterms:W3CDTF">2020-10-02T13:46:46Z</dcterms:created>
  <dcterms:modified xsi:type="dcterms:W3CDTF">2020-12-02T22:20:05Z</dcterms:modified>
</cp:coreProperties>
</file>